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849" r:id="rId3"/>
    <p:sldId id="696" r:id="rId4"/>
    <p:sldId id="850" r:id="rId5"/>
    <p:sldId id="459" r:id="rId6"/>
    <p:sldId id="645" r:id="rId7"/>
    <p:sldId id="847" r:id="rId8"/>
    <p:sldId id="855" r:id="rId9"/>
    <p:sldId id="858" r:id="rId10"/>
    <p:sldId id="860" r:id="rId11"/>
    <p:sldId id="863" r:id="rId12"/>
    <p:sldId id="869" r:id="rId13"/>
    <p:sldId id="866" r:id="rId14"/>
    <p:sldId id="868" r:id="rId15"/>
    <p:sldId id="856" r:id="rId16"/>
    <p:sldId id="857" r:id="rId17"/>
    <p:sldId id="864" r:id="rId18"/>
    <p:sldId id="867" r:id="rId19"/>
    <p:sldId id="859" r:id="rId20"/>
    <p:sldId id="861" r:id="rId21"/>
    <p:sldId id="862" r:id="rId22"/>
    <p:sldId id="854" r:id="rId23"/>
    <p:sldId id="851" r:id="rId24"/>
    <p:sldId id="852" r:id="rId25"/>
    <p:sldId id="853" r:id="rId26"/>
    <p:sldId id="880" r:id="rId27"/>
    <p:sldId id="877" r:id="rId28"/>
    <p:sldId id="878" r:id="rId29"/>
    <p:sldId id="879" r:id="rId30"/>
    <p:sldId id="881" r:id="rId31"/>
    <p:sldId id="882" r:id="rId32"/>
    <p:sldId id="871" r:id="rId33"/>
    <p:sldId id="873" r:id="rId34"/>
    <p:sldId id="872" r:id="rId35"/>
    <p:sldId id="870" r:id="rId36"/>
    <p:sldId id="875" r:id="rId37"/>
    <p:sldId id="874" r:id="rId38"/>
    <p:sldId id="876" r:id="rId39"/>
    <p:sldId id="884" r:id="rId40"/>
    <p:sldId id="883" r:id="rId41"/>
    <p:sldId id="887" r:id="rId42"/>
    <p:sldId id="888" r:id="rId43"/>
    <p:sldId id="889" r:id="rId44"/>
    <p:sldId id="890" r:id="rId45"/>
    <p:sldId id="886" r:id="rId46"/>
    <p:sldId id="885" r:id="rId47"/>
    <p:sldId id="487" r:id="rId48"/>
  </p:sldIdLst>
  <p:sldSz cx="9144000" cy="5143500" type="screen16x9"/>
  <p:notesSz cx="7315200" cy="12344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7" autoAdjust="0"/>
    <p:restoredTop sz="88368" autoAdjust="0"/>
  </p:normalViewPr>
  <p:slideViewPr>
    <p:cSldViewPr>
      <p:cViewPr varScale="1">
        <p:scale>
          <a:sx n="83" d="100"/>
          <a:sy n="83" d="100"/>
        </p:scale>
        <p:origin x="174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7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5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80" y="5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/>
          <a:lstStyle>
            <a:lvl1pPr algn="r">
              <a:defRPr sz="1600"/>
            </a:lvl1pPr>
          </a:lstStyle>
          <a:p>
            <a:fld id="{32836D55-C9C6-41FB-B0E7-05088DC87CF3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5" y="11725960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 anchor="b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80" y="11725960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 anchor="b"/>
          <a:lstStyle>
            <a:lvl1pPr algn="r">
              <a:defRPr sz="1600"/>
            </a:lvl1pPr>
          </a:lstStyle>
          <a:p>
            <a:fld id="{94A01664-0125-4083-8587-AFF99C997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/>
          <a:lstStyle>
            <a:lvl1pPr algn="l">
              <a:defRPr sz="1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/>
          <a:lstStyle>
            <a:lvl1pPr algn="r">
              <a:defRPr sz="1600"/>
            </a:lvl1pPr>
          </a:lstStyle>
          <a:p>
            <a:pPr>
              <a:defRPr/>
            </a:pPr>
            <a:fld id="{7890D98F-6777-4E6F-ABF9-57B8519804F8}" type="datetimeFigureOut">
              <a:rPr lang="en-US"/>
              <a:pPr>
                <a:defRPr/>
              </a:pPr>
              <a:t>5/22/2023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55613" y="922338"/>
            <a:ext cx="8231188" cy="4629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0502" tIns="65253" rIns="130502" bIns="6525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3" y="5863591"/>
            <a:ext cx="5852159" cy="5554983"/>
          </a:xfrm>
          <a:prstGeom prst="rect">
            <a:avLst/>
          </a:prstGeom>
        </p:spPr>
        <p:txBody>
          <a:bodyPr vert="horz" lIns="130502" tIns="65253" rIns="130502" bIns="6525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1725038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 anchor="b"/>
          <a:lstStyle>
            <a:lvl1pPr algn="l">
              <a:defRPr sz="1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11725038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 anchor="b"/>
          <a:lstStyle>
            <a:lvl1pPr algn="r">
              <a:defRPr sz="1600"/>
            </a:lvl1pPr>
          </a:lstStyle>
          <a:p>
            <a:pPr>
              <a:defRPr/>
            </a:pPr>
            <a:fld id="{09AF5637-508C-4270-9C07-7A6F74887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0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24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3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83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78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49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93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A9E59A-8EC2-4DC5-999D-DAA8D02502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3048000" y="2857500"/>
            <a:ext cx="6096000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BB966E-8C2D-4BC1-8E0A-7B3027E9F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DF35C-936D-46A5-8698-4D5B43DAAF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399" y="205980"/>
            <a:ext cx="2057401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1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7D3F1-DC93-4A28-AD18-25E4200373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8" y="4767264"/>
            <a:ext cx="3200402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4767264"/>
            <a:ext cx="34290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179C8-1349-4548-830D-DF332C660C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6344D-F0A0-4571-8A46-6868868382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5F2195-D903-4C08-986A-275315ADD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82B95-DEC4-4DAB-B860-318CD0CDE3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2EDE7-420D-4568-80FC-2440922981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D2A85-AE74-436B-B7CE-78D8E73A9D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0713E-C24A-4DA9-9E2B-69657B8B78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04790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E43FF-E978-4C0D-9E32-2BB2C2A56A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3210448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4800" y="4767264"/>
            <a:ext cx="34290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0" y="4767264"/>
            <a:ext cx="762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A9E59A-8EC2-4DC5-999D-DAA8D02502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2857500"/>
            <a:ext cx="228601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795539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YDfwdxw1NZ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1jRXSe397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d1YM9vEjo6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NsfpIW7mJo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ost/What_is_the_difference_between_simulation_and_modeling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US5tpFVJqv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Q5Qtfj1GOu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youtube.com/watch?v=Png0fnG0b_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www.youtube.com/watch?v=Png0fnG0b_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kNxmTrrZSk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da.helsinki.fi/bitstream/handle/10138/160282/simplici.pdf" TargetMode="External"/><Relationship Id="rId2" Type="http://schemas.openxmlformats.org/officeDocument/2006/relationships/hyperlink" Target="https://www.sas.upenn.edu/~apostlew/paper/pdf/AGPS.pdf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owardsdatascience.com/p-c9000d1726fb" TargetMode="External"/><Relationship Id="rId4" Type="http://schemas.openxmlformats.org/officeDocument/2006/relationships/hyperlink" Target="https://www.kibin.com/essay-examples/pRrQOFm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-c9000d1726f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udung/bi3209-00-2022-2/issues/1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7j3atzpjh2c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eqtg_2ePb7o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hyperlink" Target="http://dx.doi.org/10.1063/1.4866547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dx.doi.org/10.1063/1.4945080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dx.doi.org/10.1063/1.4978985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doi.org/10.1063/5.0038221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ost/What_is_the_difference_between_simulation_and_modeling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_PvjdZIbgV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BI3209 Pengantar Bioinformatika untuk Biologi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5E2BD2-9046-4A03-9863-E4C5FD7D6D94}" type="slidenum">
              <a:rPr lang="en-US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2857500"/>
            <a:ext cx="9144000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54" name="Title 1"/>
          <p:cNvSpPr>
            <a:spLocks noGrp="1"/>
          </p:cNvSpPr>
          <p:nvPr>
            <p:ph type="ctrTitle"/>
          </p:nvPr>
        </p:nvSpPr>
        <p:spPr>
          <a:xfrm>
            <a:off x="342900" y="514350"/>
            <a:ext cx="8458201" cy="1843088"/>
          </a:xfrm>
        </p:spPr>
        <p:txBody>
          <a:bodyPr/>
          <a:lstStyle/>
          <a:p>
            <a:pPr eaLnBrk="1" hangingPunct="1"/>
            <a:r>
              <a:rPr lang="en-US" sz="4800"/>
              <a:t>Linking Biological Data with Modeling and Simulation</a:t>
            </a:r>
            <a:br>
              <a:rPr lang="en-US" sz="4800"/>
            </a:br>
            <a:r>
              <a:rPr lang="en-US" sz="3200">
                <a:solidFill>
                  <a:schemeClr val="bg1">
                    <a:lumMod val="75000"/>
                  </a:schemeClr>
                </a:solidFill>
              </a:rPr>
              <a:t>Bioinformatics Student Symposium</a:t>
            </a:r>
          </a:p>
        </p:txBody>
      </p:sp>
      <p:sp>
        <p:nvSpPr>
          <p:cNvPr id="2055" name="Subtitle 2"/>
          <p:cNvSpPr>
            <a:spLocks noGrp="1"/>
          </p:cNvSpPr>
          <p:nvPr>
            <p:ph type="subTitle" idx="1"/>
          </p:nvPr>
        </p:nvSpPr>
        <p:spPr>
          <a:xfrm>
            <a:off x="838202" y="2917124"/>
            <a:ext cx="7391398" cy="1254825"/>
          </a:xfrm>
        </p:spPr>
        <p:txBody>
          <a:bodyPr/>
          <a:lstStyle/>
          <a:p>
            <a:pPr algn="l" eaLnBrk="1" hangingPunct="1">
              <a:lnSpc>
                <a:spcPct val="80000"/>
              </a:lnSpc>
            </a:pPr>
            <a:r>
              <a:rPr lang="pt-BR" sz="1800">
                <a:solidFill>
                  <a:schemeClr val="bg1"/>
                </a:solidFill>
              </a:rPr>
              <a:t>Sparisoma Viridi</a:t>
            </a:r>
            <a:endParaRPr lang="pt-BR" sz="300" baseline="30000">
              <a:solidFill>
                <a:schemeClr val="bg1"/>
              </a:solidFill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sz="1400">
                <a:solidFill>
                  <a:schemeClr val="bg1"/>
                </a:solidFill>
              </a:rPr>
              <a:t>Master Program in Computational Science, Nuclear Physics and Biophysics Research Division,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1400">
                <a:solidFill>
                  <a:schemeClr val="bg1"/>
                </a:solidFill>
              </a:rPr>
              <a:t>Department of Physics, Faculty of Mathematics and Natural Sciences, Institut Teknologi Bandung,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1400">
                <a:solidFill>
                  <a:schemeClr val="bg1"/>
                </a:solidFill>
              </a:rPr>
              <a:t>Bandung 40132, Indonesia</a:t>
            </a:r>
          </a:p>
          <a:p>
            <a:pPr algn="l" eaLnBrk="1" hangingPunct="1">
              <a:lnSpc>
                <a:spcPct val="80000"/>
              </a:lnSpc>
            </a:pPr>
            <a:endParaRPr lang="en-US" sz="1000">
              <a:solidFill>
                <a:schemeClr val="bg1"/>
              </a:solidFill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sz="1100">
                <a:solidFill>
                  <a:schemeClr val="bg1"/>
                </a:solidFill>
              </a:rPr>
              <a:t>20230522_v5| https://doi.org/10.5281/zenodo.7955393</a:t>
            </a:r>
          </a:p>
        </p:txBody>
      </p:sp>
      <p:sp>
        <p:nvSpPr>
          <p:cNvPr id="8" name="Rectangle 7">
            <a:hlinkClick r:id="rId3"/>
          </p:cNvPr>
          <p:cNvSpPr/>
          <p:nvPr/>
        </p:nvSpPr>
        <p:spPr>
          <a:xfrm>
            <a:off x="1789720" y="3943350"/>
            <a:ext cx="2377440" cy="23812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96200" y="590550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92D2FF-F5E1-0E05-B60F-B75B2BAA0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E6DB-3BA9-00B1-1F80-06F15355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91E26-9DFF-B477-9AD8-432E3729C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F6E35-F524-4B86-7D93-ADEBBE7C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5C8DC-0CAF-E610-ACA6-0F280453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85DB8-E414-1C8D-3AD9-04F0BCC7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57980A-7C54-0706-77D1-730E7E71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85750"/>
            <a:ext cx="7901836" cy="3810000"/>
          </a:xfrm>
          <a:prstGeom prst="rect">
            <a:avLst/>
          </a:prstGeom>
        </p:spPr>
      </p:pic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F7084338-05EF-FFC8-ACB3-B6FD39E6394C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Dr. Denny Patel, DPT, CSCS Anatomy Lessons, “Kidney Model”, YouTube, 19.11.2020,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https://www.youtube.com/watch?v=YDfwdxw1NZE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1651947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B5F4F-BD85-79AC-6F6D-FFADAF55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B518-3401-AF77-3780-92523CB25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E5707-1B34-534D-5551-21AD21C3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3D7FB-D70D-E697-2F50-AA6786ED6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10D8E-BA01-5DA4-2717-3585C8F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53AEC-2C8F-B24E-60F0-A7B0624EC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79" y="285750"/>
            <a:ext cx="7773442" cy="3690166"/>
          </a:xfrm>
          <a:prstGeom prst="rect">
            <a:avLst/>
          </a:prstGeom>
        </p:spPr>
      </p:pic>
      <p:sp>
        <p:nvSpPr>
          <p:cNvPr id="9" name="Rectangle 8">
            <a:hlinkClick r:id="rId3"/>
            <a:extLst>
              <a:ext uri="{FF2B5EF4-FFF2-40B4-BE49-F238E27FC236}">
                <a16:creationId xmlns:a16="http://schemas.microsoft.com/office/drawing/2014/main" id="{94BBB572-0DE0-5DB2-89F6-BB079D2E9A9F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INDI RC, “How to make Wing for RC plane @INDIRC1”, YouTube, 31.12.2021,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https://www.youtube.com/watch?v=R1jRXSe3970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228768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61950"/>
            <a:ext cx="7924800" cy="3597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94BBB572-0DE0-5DB2-89F6-BB079D2E9A9F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IMiniature Automobiles, “Mega Mercedes-Benz Car Collection 1:18 Scale | Mercedes Dealership Diorama | Diecast Model Cars”, YouTube, 27.12.2022,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https://www.youtube.com/watch?v=d1YM9vEjo6c</a:t>
            </a:r>
            <a:r>
              <a:rPr lang="en-US" sz="1200">
                <a:latin typeface="+mn-lt"/>
              </a:rPr>
              <a:t> [20230522].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8813" y="238250"/>
            <a:ext cx="7875587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>
            <a:hlinkClick r:id="rId3"/>
            <a:extLst>
              <a:ext uri="{FF2B5EF4-FFF2-40B4-BE49-F238E27FC236}">
                <a16:creationId xmlns:a16="http://schemas.microsoft.com/office/drawing/2014/main" id="{BA31A1A4-EEFF-04A9-E6FE-F2101981AC2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Beautiful Craft, "How to make coronavirus 3d model Craft | Coronavirus model Diy (covid-19)" YouTube, 28.06.2020,</a:t>
            </a:r>
          </a:p>
          <a:p>
            <a:r>
              <a:rPr lang="en-US" sz="1200">
                <a:latin typeface="+mn-lt"/>
              </a:rPr>
              <a:t>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https://www.youtube.com/watch?v=yNsfpIW7mJo</a:t>
            </a:r>
            <a:r>
              <a:rPr lang="en-US" sz="1200">
                <a:latin typeface="+mn-lt"/>
              </a:rPr>
              <a:t> [20230522].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Simulasi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simulation is the process of using a model to study the behavior and performance of an actual or theoretical system. </a:t>
            </a:r>
          </a:p>
          <a:p>
            <a:r>
              <a:rPr lang="en-US"/>
              <a:t>In a simulation, models can be used to study existing or proposed characteristics of a system.</a:t>
            </a:r>
          </a:p>
          <a:p>
            <a:r>
              <a:rPr lang="en-US"/>
              <a:t>The purpose of a simulation is to study the characteristics of a real-life or fictional system by manipulating variables that cannot be controlled in a real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Rectangle 6">
            <a:hlinkClick r:id="rId2"/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Vinod Kumar Soni, “Answer to What is the difference between simulation and modeling?”, ResearchGate, 21 Feb 2020,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https://www.researchgate.net/post/What_is_the_difference_between_simulation_and_modeling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(lanj.)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Simulations allow evaluating a model to optimize system performance or to make predictions about a real system.</a:t>
            </a:r>
          </a:p>
          <a:p>
            <a:r>
              <a:rPr lang="en-US"/>
              <a:t>Simulations are useful to study properties of a model of a real-life system that would otherwise be too complex, too large/small, too fast/slow, not accessible, too dangerous or unacceptable to engage.</a:t>
            </a:r>
          </a:p>
          <a:p>
            <a:r>
              <a:rPr lang="en-US"/>
              <a:t>While a model aims to be true to the system it represents, a simulation can use a model to explore states that would not be possible in the original system.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0D5CC-DD94-8A6A-882E-45D1B9CB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7E772-0C12-223C-0BB7-6F72A5227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FCEB8-2F86-21DA-0CBD-E8BFC33A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DB3A8-CFA9-7396-86A2-B05104FC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29AAA-E3E1-3F61-85EE-5E742671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70B9DE-E0F7-F856-6921-E6E8A3562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670" y="670979"/>
            <a:ext cx="6088130" cy="3272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46B672-329F-6FE7-947A-D68423EEF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3024"/>
            <a:ext cx="3593101" cy="2653526"/>
          </a:xfrm>
          <a:prstGeom prst="rect">
            <a:avLst/>
          </a:prstGeom>
        </p:spPr>
      </p:pic>
      <p:sp>
        <p:nvSpPr>
          <p:cNvPr id="13" name="Rectangle 12">
            <a:hlinkClick r:id="rId4"/>
            <a:extLst>
              <a:ext uri="{FF2B5EF4-FFF2-40B4-BE49-F238E27FC236}">
                <a16:creationId xmlns:a16="http://schemas.microsoft.com/office/drawing/2014/main" id="{733FBB1B-36D1-B458-9B58-F51EEE047D45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Dimetrius Darwin, “</a:t>
            </a:r>
            <a:r>
              <a:rPr lang="de-DE" sz="1200">
                <a:latin typeface="+mn-lt"/>
              </a:rPr>
              <a:t>Anleitung zur Herstellung eines Miniaturhauses mit LED-Licht | Maßstab 1/64</a:t>
            </a:r>
            <a:r>
              <a:rPr lang="en-US" sz="1200">
                <a:latin typeface="+mn-lt"/>
              </a:rPr>
              <a:t>”, YouTube, 04.03.2022,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https://www.youtube.com/watch?v=US5tpFVJqvY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7242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1950" y="109600"/>
            <a:ext cx="4886325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91125" y="162050"/>
            <a:ext cx="24860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733FBB1B-36D1-B458-9B58-F51EEE047D45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Art Bird, “</a:t>
            </a:r>
            <a:r>
              <a:rPr lang="de-DE" sz="1200">
                <a:latin typeface="+mn-lt"/>
              </a:rPr>
              <a:t>How to make kidney working model</a:t>
            </a:r>
            <a:r>
              <a:rPr lang="en-US" sz="1200">
                <a:latin typeface="+mn-lt"/>
              </a:rPr>
              <a:t>”, YouTube, 17.09.2021,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https://www.youtube.com/watch?v=Q5Qtfj1GOuI</a:t>
            </a:r>
            <a:r>
              <a:rPr lang="en-US" sz="1200">
                <a:latin typeface="+mn-lt"/>
              </a:rPr>
              <a:t> [20230522].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70BD156-E35B-440E-C854-206D5E584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4" y="1152125"/>
            <a:ext cx="8145012" cy="2867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3791C-E07E-A3CC-681B-5198192C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C1487-F033-E0DF-29A9-C556C0880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45667-92B2-EBA2-AC77-C1C716A7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C0B02-DD55-72DE-3DF3-6D35276A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1546D-A455-1C8B-85E2-9E7D8B23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A3D6F-BAEC-82F3-3AA0-F1E9A734F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60" y="205980"/>
            <a:ext cx="2654967" cy="2237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B61962-38B2-6B10-C4E0-85965A458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741" y="205977"/>
            <a:ext cx="2454517" cy="1812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57038D-A22E-8ED1-983B-B557106A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555" y="205979"/>
            <a:ext cx="2565086" cy="2213372"/>
          </a:xfrm>
          <a:prstGeom prst="rect">
            <a:avLst/>
          </a:prstGeom>
        </p:spPr>
      </p:pic>
      <p:sp>
        <p:nvSpPr>
          <p:cNvPr id="17" name="Rectangle 16">
            <a:hlinkClick r:id="rId7"/>
            <a:extLst>
              <a:ext uri="{FF2B5EF4-FFF2-40B4-BE49-F238E27FC236}">
                <a16:creationId xmlns:a16="http://schemas.microsoft.com/office/drawing/2014/main" id="{835AAA40-8094-CC2D-3FB5-15628138F3B4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Ruhou Gao, “Cambered Airfoil in Smoke Tunnel”, YouTube, 15.09.2012,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https://www.youtube.com/watch?v=Png0fnG0b_U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4291323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4EC8BD-DED4-522F-937A-47003F19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C6EB9A-2509-C417-EEB4-B2B2FF997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9BF8D-5713-73DE-CC57-9D4A0067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EF171C-5A56-16B5-2806-4A709AA86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68"/>
          <a:stretch/>
        </p:blipFill>
        <p:spPr bwMode="auto">
          <a:xfrm>
            <a:off x="360904" y="209550"/>
            <a:ext cx="4419600" cy="287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20BCAB6-A94E-D31E-42A7-329CB697E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81"/>
          <a:stretch/>
        </p:blipFill>
        <p:spPr bwMode="auto">
          <a:xfrm>
            <a:off x="4572000" y="1733551"/>
            <a:ext cx="4419600" cy="297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825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732C-308D-363F-843C-74190D8C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F796A-01C2-1113-C6AA-D77CB6A8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67F3-54B4-015E-A0BB-9246FC3D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96E3C-9887-3400-6551-2962D6E32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82977-EBA2-4E07-C07D-917A64665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96801-C5CE-3F5C-893A-D5751DDA0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3778"/>
            <a:ext cx="4383505" cy="2172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FEAEB0-2214-4DE7-1A0C-D6968FA8E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16" y="2074446"/>
            <a:ext cx="4138471" cy="20512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30AB53-1855-AF33-88C8-207595811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198" y="205979"/>
            <a:ext cx="3353109" cy="21462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5DC6A0-E0CA-3FC8-C70E-35EC9FE03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691" y="2092353"/>
            <a:ext cx="3353109" cy="2033335"/>
          </a:xfrm>
          <a:prstGeom prst="rect">
            <a:avLst/>
          </a:prstGeom>
        </p:spPr>
      </p:pic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id="{CB874B9F-5376-DEA7-A835-60B91C1D1EC2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Canale25, “Car Crash &amp; Accidents Tests - Chevrolet Nissan Mazda Fiat &amp; More”, YouTube, 31.07.2014, 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https://www.youtube.com/watch?v=3nGX44oRiTE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1150312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3F7B-56B1-E51A-B212-77F3A5B0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0C9B9-8528-DE1D-91C6-C994499FC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9D3EA-B9E7-0ECB-BE50-82F38E9BD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0B981-1B2F-639C-5385-489268219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74B81-B46A-B0B3-D5FC-539D82C0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FFF86-B467-2234-F70A-EE32E975A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06" y="205979"/>
            <a:ext cx="2917130" cy="17561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8C6BA3-3D26-AC97-B86B-B6242F375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011" y="205979"/>
            <a:ext cx="2650548" cy="19847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9FF63C-8450-C002-AD96-F4462A1CE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296" y="205979"/>
            <a:ext cx="2486515" cy="1756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66D62A-0FEB-CF2E-2294-CE992BDD3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77" y="2054186"/>
            <a:ext cx="2785672" cy="20816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760BC-7F9B-266F-1EFC-10EA1AF28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927" y="2328370"/>
            <a:ext cx="4630468" cy="1705962"/>
          </a:xfrm>
          <a:prstGeom prst="rect">
            <a:avLst/>
          </a:prstGeom>
        </p:spPr>
      </p:pic>
      <p:sp>
        <p:nvSpPr>
          <p:cNvPr id="17" name="Rectangle 16">
            <a:hlinkClick r:id="rId8"/>
            <a:extLst>
              <a:ext uri="{FF2B5EF4-FFF2-40B4-BE49-F238E27FC236}">
                <a16:creationId xmlns:a16="http://schemas.microsoft.com/office/drawing/2014/main" id="{BA31A1A4-EEFF-04A9-E6FE-F2101981AC2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Vaccine Makers Project, "A Virus Attacks a Cell" YouTube, 28.07.2017,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https://www.youtube.com/watch?v=jkNxmTrrZSk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2437131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Akurasi dan kesederhanaan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A570-3E27-DC6D-135F-F1BE3CF0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Accuracy vs simplicity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B17EF-8078-EDAC-281A-9226C10F7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Accuracy vs. Simplicity: A Complex Trade-Off (E. Aragones, I. Gilboa, A. Postlewatite, D. Schmeidler, 2002).</a:t>
            </a:r>
          </a:p>
          <a:p>
            <a:r>
              <a:rPr lang="en-ID"/>
              <a:t>Simplicity and Accuracy Trade-Off in Science: Simple metric for model selection (P. Niinen, 2013).</a:t>
            </a:r>
          </a:p>
          <a:p>
            <a:r>
              <a:rPr lang="en-ID"/>
              <a:t>An Analysis of Accuracy and Simplicity in Relation to Knowledge (Kibin, 2023).</a:t>
            </a:r>
          </a:p>
          <a:p>
            <a:r>
              <a:rPr lang="en-ID"/>
              <a:t>Simplicity vs Complexity in Machine Learning — Finding the Right Balance (Tayo, 2019).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C2E71-D87E-B262-2244-6D5E605B7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6AE04-B451-3CE5-CF37-A00CA5C61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DC82C-9EE6-9952-3B48-9601BBC5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Rectangle 6">
            <a:hlinkClick r:id="rId2"/>
          </p:cNvPr>
          <p:cNvSpPr/>
          <p:nvPr/>
        </p:nvSpPr>
        <p:spPr>
          <a:xfrm>
            <a:off x="6465849" y="1635048"/>
            <a:ext cx="533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pdf</a:t>
            </a:r>
          </a:p>
        </p:txBody>
      </p:sp>
      <p:sp>
        <p:nvSpPr>
          <p:cNvPr id="8" name="Rectangle 7">
            <a:hlinkClick r:id="rId3"/>
          </p:cNvPr>
          <p:cNvSpPr/>
          <p:nvPr/>
        </p:nvSpPr>
        <p:spPr>
          <a:xfrm>
            <a:off x="5454804" y="2462097"/>
            <a:ext cx="5334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pdf</a:t>
            </a:r>
          </a:p>
        </p:txBody>
      </p:sp>
      <p:sp>
        <p:nvSpPr>
          <p:cNvPr id="9" name="Rectangle 8">
            <a:hlinkClick r:id="rId4"/>
          </p:cNvPr>
          <p:cNvSpPr/>
          <p:nvPr/>
        </p:nvSpPr>
        <p:spPr>
          <a:xfrm>
            <a:off x="3962400" y="3257550"/>
            <a:ext cx="609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html</a:t>
            </a:r>
          </a:p>
        </p:txBody>
      </p:sp>
      <p:sp>
        <p:nvSpPr>
          <p:cNvPr id="10" name="Rectangle 9">
            <a:hlinkClick r:id="rId5"/>
          </p:cNvPr>
          <p:cNvSpPr/>
          <p:nvPr/>
        </p:nvSpPr>
        <p:spPr>
          <a:xfrm>
            <a:off x="4213302" y="4062297"/>
            <a:ext cx="609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70C0"/>
                </a:solidFill>
                <a:latin typeface="Consolas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57557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Rectangle 6">
            <a:hlinkClick r:id="rId3"/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Benjamin Obi Tayo, “Simplicity vs Complexity in Machine Learning — Finding the Right Balance”, Towards Data Science, 11 Nov 2019,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https://towardsdatascience.com/p-c9000d1726fb</a:t>
            </a:r>
            <a:r>
              <a:rPr lang="en-US" sz="1200">
                <a:latin typeface="+mn-lt"/>
              </a:rPr>
              <a:t> [20230519].</a:t>
            </a:r>
          </a:p>
        </p:txBody>
      </p:sp>
      <p:pic>
        <p:nvPicPr>
          <p:cNvPr id="2050" name="Picture 2" descr="https://miro.medium.com/v2/resize:fit:1805/1*fkg_s9tR4ootsi9jPkFgV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1938" y="63121"/>
            <a:ext cx="7380124" cy="409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Simple model is preferred over a complex one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Prevents Overfitting: A high-dimensional dataset having too many features can sometimes lead to overfitting (model captures both real and </a:t>
            </a:r>
            <a:r>
              <a:rPr lang="en-US">
                <a:solidFill>
                  <a:srgbClr val="FF0000"/>
                </a:solidFill>
              </a:rPr>
              <a:t>random effects</a:t>
            </a:r>
            <a:r>
              <a:rPr lang="en-US"/>
              <a:t>).</a:t>
            </a:r>
          </a:p>
          <a:p>
            <a:r>
              <a:rPr lang="en-US"/>
              <a:t>Interpretability: An over-complex model having too many features can be </a:t>
            </a:r>
            <a:r>
              <a:rPr lang="en-US">
                <a:solidFill>
                  <a:srgbClr val="FF0000"/>
                </a:solidFill>
              </a:rPr>
              <a:t>hard to interpret</a:t>
            </a:r>
            <a:r>
              <a:rPr lang="en-US"/>
              <a:t> especially when features are correlated with each other.</a:t>
            </a:r>
          </a:p>
          <a:p>
            <a:r>
              <a:rPr lang="en-US"/>
              <a:t>Computational Efficiency: A model trained on a lower-dimensional dataset is </a:t>
            </a:r>
            <a:r>
              <a:rPr lang="en-US">
                <a:solidFill>
                  <a:srgbClr val="00B050"/>
                </a:solidFill>
              </a:rPr>
              <a:t>computationally efficient</a:t>
            </a:r>
            <a:r>
              <a:rPr lang="en-US"/>
              <a:t> (execution of algorithm requires less computational time).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B4918-DF38-853B-C74D-51F5265C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Gerak parabola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E6AC8-48AB-21E4-CF89-C581F5D17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Materi fisika dasar yang banyak dimanfaatkan, terutama dalam perang (sains tidak berpihak, tergantung yang memanfaatkanya </a:t>
            </a:r>
            <a:r>
              <a:rPr lang="en-US">
                <a:sym typeface="Wingdings" panose="05000000000000000000" pitchFamily="2" charset="2"/>
              </a:rPr>
              <a:t>).</a:t>
            </a:r>
          </a:p>
          <a:p>
            <a:r>
              <a:rPr lang="en-ID"/>
              <a:t>Dapat ditingkatkan kompleksitasnya dengan menambahkan gesekan udara dan adanya angin yang berubah-ubah arah dan besarnya.</a:t>
            </a:r>
          </a:p>
          <a:p>
            <a:r>
              <a:rPr lang="en-ID"/>
              <a:t>Ilustrasi yang digunakan masih tanpa angin dan tanpa gesekan udara.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CE38C-9C90-271C-2E62-189CD0C1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FE474-4DCB-627E-D0FD-8693A9B9F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616B1-141F-BD05-0CA7-F56CA568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35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B0A6-8DBB-4368-A76F-683C081FB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80B67-BD2F-631B-061D-0E6A1A14A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2D9D2-A8E4-83E9-BF66-AA63A243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20975-5B8B-85C6-E599-0E083EB79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9548E-D1A0-1081-4AEE-06F7F941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B5CDE-A31B-8F75-F21D-BFCBB3EFE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05" y="285750"/>
            <a:ext cx="834319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4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7D0D9-83F7-C6A4-CAAE-5EDF5951B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A012-B846-6FA5-8724-624E91006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D5DF7-CE6F-545D-4AAD-31C4F8311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DAC34-083C-4C32-9751-18EBE616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6C118-A119-7707-0F59-828760794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96090B-95AC-2A1B-1B04-3FCE80865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05" y="285750"/>
            <a:ext cx="834319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61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3399D-034B-BCC7-1F69-C706D16C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655B2-28CA-4D99-D50A-A49D68203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96801-68F4-84F9-7472-553E5383C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4F96C-A696-AF8F-5A1D-76432ECDB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A1404-D7DE-F710-92C9-495B9163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C8197-9848-826C-E607-E3E85063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05" y="285750"/>
            <a:ext cx="834319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71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809750"/>
            <a:ext cx="7772400" cy="1102519"/>
          </a:xfrm>
        </p:spPr>
        <p:txBody>
          <a:bodyPr/>
          <a:lstStyle/>
          <a:p>
            <a:r>
              <a:rPr lang="en-US" sz="2600"/>
              <a:t>Silakan berdiskusi asinkron setelah simposium ini di</a:t>
            </a:r>
            <a:br>
              <a:rPr lang="en-US" sz="2600">
                <a:solidFill>
                  <a:srgbClr val="0070C0"/>
                </a:solidFill>
              </a:rPr>
            </a:br>
            <a:r>
              <a:rPr lang="en-US" sz="2500">
                <a:solidFill>
                  <a:srgbClr val="0070C0"/>
                </a:solidFill>
              </a:rPr>
              <a:t>https://github.com/dudung/bi3209-00-2022-2/issues/1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9" name="Rectangle 8">
            <a:hlinkClick r:id="rId2"/>
          </p:cNvPr>
          <p:cNvSpPr/>
          <p:nvPr/>
        </p:nvSpPr>
        <p:spPr>
          <a:xfrm>
            <a:off x="685800" y="2343150"/>
            <a:ext cx="7772400" cy="4572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A4322-34BE-2D87-7521-DE8CF673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Formula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5E3AD-4690-4D7C-50E9-87DB68CD2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Fungsi parametrik (dari kinematika)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Posisi vertikal sebagai fungsi posisi horizontal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46F95-429C-3590-8022-A74D36D16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EA945-7F3E-79D4-48AC-E5186AC8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04E3-CEAB-FBB5-6E21-DF046152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97EF82-18BB-DE18-3FEE-F7BB053EAD4C}"/>
                  </a:ext>
                </a:extLst>
              </p:cNvPr>
              <p:cNvSpPr txBox="1"/>
              <p:nvPr/>
            </p:nvSpPr>
            <p:spPr>
              <a:xfrm>
                <a:off x="990600" y="1809750"/>
                <a:ext cx="19014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97EF82-18BB-DE18-3FEE-F7BB053EA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809750"/>
                <a:ext cx="1901483" cy="276999"/>
              </a:xfrm>
              <a:prstGeom prst="rect">
                <a:avLst/>
              </a:prstGeom>
              <a:blipFill>
                <a:blip r:embed="rId2"/>
                <a:stretch>
                  <a:fillRect l="-965" r="-1608" b="-1777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32D207-DE4D-1F1A-D585-0BE808DDC98D}"/>
                  </a:ext>
                </a:extLst>
              </p:cNvPr>
              <p:cNvSpPr txBox="1"/>
              <p:nvPr/>
            </p:nvSpPr>
            <p:spPr>
              <a:xfrm>
                <a:off x="914400" y="2330638"/>
                <a:ext cx="2606291" cy="322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box>
                        <m:box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D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32D207-DE4D-1F1A-D585-0BE808DDC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330638"/>
                <a:ext cx="2606291" cy="322717"/>
              </a:xfrm>
              <a:prstGeom prst="rect">
                <a:avLst/>
              </a:prstGeom>
              <a:blipFill>
                <a:blip r:embed="rId3"/>
                <a:stretch>
                  <a:fillRect l="-1636" b="-1886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EF88F6-B329-FE30-E918-1995C2E4CEC8}"/>
                  </a:ext>
                </a:extLst>
              </p:cNvPr>
              <p:cNvSpPr txBox="1"/>
              <p:nvPr/>
            </p:nvSpPr>
            <p:spPr>
              <a:xfrm>
                <a:off x="990600" y="3645342"/>
                <a:ext cx="4345228" cy="43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  <m:e>
                                <m:r>
                                  <a:rPr lang="en-ID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sPre>
                          </m:e>
                        </m:func>
                      </m:den>
                    </m:f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ID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EF88F6-B329-FE30-E918-1995C2E4C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645342"/>
                <a:ext cx="4345228" cy="432811"/>
              </a:xfrm>
              <a:prstGeom prst="rect">
                <a:avLst/>
              </a:prstGeom>
              <a:blipFill>
                <a:blip r:embed="rId4"/>
                <a:stretch>
                  <a:fillRect l="-1966" t="-1408" b="-563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227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3399D-034B-BCC7-1F69-C706D16C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655B2-28CA-4D99-D50A-A49D68203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96801-68F4-84F9-7472-553E5383C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4F96C-A696-AF8F-5A1D-76432ECDB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A1404-D7DE-F710-92C9-495B9163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C8197-9848-826C-E607-E3E85063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05" y="285750"/>
            <a:ext cx="8343190" cy="426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EB03B-0493-2F6B-447E-D30D11E74214}"/>
                  </a:ext>
                </a:extLst>
              </p:cNvPr>
              <p:cNvSpPr txBox="1"/>
              <p:nvPr/>
            </p:nvSpPr>
            <p:spPr>
              <a:xfrm>
                <a:off x="2285981" y="2202944"/>
                <a:ext cx="4345228" cy="43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  <m:e>
                                <m:r>
                                  <a:rPr lang="en-ID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sPre>
                          </m:e>
                        </m:func>
                      </m:den>
                    </m:f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ID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EB03B-0493-2F6B-447E-D30D11E74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1" y="2202944"/>
                <a:ext cx="4345228" cy="432811"/>
              </a:xfrm>
              <a:prstGeom prst="rect">
                <a:avLst/>
              </a:prstGeom>
              <a:blipFill>
                <a:blip r:embed="rId3"/>
                <a:stretch>
                  <a:fillRect l="-1964" b="-563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198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Bioinformatika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406572"/>
            <a:ext cx="3657600" cy="3536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62100"/>
            <a:ext cx="5124450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BA31A1A4-EEFF-04A9-E6FE-F2101981AC2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Precision Health, "What is Bioinformatics?" YouTube, 14.05.2021,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https://www.youtube.com/watch?v=7j3atzpjh2c</a:t>
            </a:r>
            <a:r>
              <a:rPr lang="en-US" sz="1200">
                <a:latin typeface="+mn-lt"/>
              </a:rPr>
              <a:t> [20230522].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6935" y="209550"/>
            <a:ext cx="737013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156" y="133349"/>
            <a:ext cx="7659688" cy="405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Fiksi atau impian?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t="30000"/>
          <a:stretch>
            <a:fillRect/>
          </a:stretch>
        </p:blipFill>
        <p:spPr bwMode="auto">
          <a:xfrm>
            <a:off x="2478562" y="209550"/>
            <a:ext cx="6208239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8353" y="2002725"/>
            <a:ext cx="5918447" cy="2590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1" y="209551"/>
            <a:ext cx="2527721" cy="2743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2800350"/>
            <a:ext cx="2366031" cy="17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>
            <a:hlinkClick r:id="rId6"/>
            <a:extLst>
              <a:ext uri="{FF2B5EF4-FFF2-40B4-BE49-F238E27FC236}">
                <a16:creationId xmlns:a16="http://schemas.microsoft.com/office/drawing/2014/main" id="{BA31A1A4-EEFF-04A9-E6FE-F2101981AC2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+mn-lt"/>
              </a:rPr>
              <a:t>NOW PLAYING, "The Amazing Spider Man | Lizard Mouse" YouTube, 14.05.2021, url</a:t>
            </a:r>
            <a:r>
              <a:rPr lang="en-US" sz="1200">
                <a:latin typeface="+mn-lt"/>
              </a:rPr>
              <a:t> </a:t>
            </a:r>
            <a:r>
              <a:rPr lang="en-US" sz="1200">
                <a:solidFill>
                  <a:srgbClr val="00B0F0"/>
                </a:solidFill>
                <a:latin typeface="+mn-lt"/>
              </a:rPr>
              <a:t>https://www.youtube.com/watch?v=eqtg_2ePb7o</a:t>
            </a:r>
            <a:r>
              <a:rPr lang="en-US" sz="1200">
                <a:latin typeface="+mn-lt"/>
              </a:rPr>
              <a:t> </a:t>
            </a:r>
            <a:r>
              <a:rPr lang="en-US" sz="1200">
                <a:solidFill>
                  <a:schemeClr val="bg1"/>
                </a:solidFill>
                <a:latin typeface="+mn-lt"/>
              </a:rPr>
              <a:t>[20230522].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584123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rrowheads="1"/>
          </p:cNvPicPr>
          <p:nvPr/>
        </p:nvPicPr>
        <p:blipFill>
          <a:blip r:embed="rId3"/>
          <a:srcRect l="272"/>
          <a:stretch>
            <a:fillRect/>
          </a:stretch>
        </p:blipFill>
        <p:spPr bwMode="auto">
          <a:xfrm>
            <a:off x="4607703" y="0"/>
            <a:ext cx="4536297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2083500"/>
            <a:ext cx="4595749" cy="201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/>
          <a:srcRect t="640"/>
          <a:stretch>
            <a:fillRect/>
          </a:stretch>
        </p:blipFill>
        <p:spPr bwMode="auto">
          <a:xfrm>
            <a:off x="4619500" y="2075198"/>
            <a:ext cx="4524499" cy="203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Penelitian (penyaji) saat ini</a:t>
            </a:r>
          </a:p>
        </p:txBody>
      </p:sp>
    </p:spTree>
    <p:extLst>
      <p:ext uri="{BB962C8B-B14F-4D97-AF65-F5344CB8AC3E}">
        <p14:creationId xmlns:p14="http://schemas.microsoft.com/office/powerpoint/2010/main" val="1224751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Keterangan (</a:t>
            </a:r>
            <a:r>
              <a:rPr lang="en-US">
                <a:solidFill>
                  <a:srgbClr val="0070C0"/>
                </a:solidFill>
              </a:rPr>
              <a:t>disclaimer</a:t>
            </a:r>
            <a:r>
              <a:rPr lang="en-US"/>
              <a:t>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Apa yang akan disampaikan tidak terkait langsung dengan bidang bioinformatika, akan tetapi lebih merupakan sharing pengalaman penelitian selama ini.</a:t>
            </a:r>
          </a:p>
          <a:p>
            <a:r>
              <a:rPr lang="en-US"/>
              <a:t>Rujukan, yang telah dipilih, mengenai suatu hal dituliskan di bagian bawah slide terkait untuk dapat ditelusuri lebih lanjut.</a:t>
            </a:r>
          </a:p>
          <a:p>
            <a:r>
              <a:rPr lang="en-US"/>
              <a:t>Hal-hal yang disampaikan tidak dapat terlepas dari pendapat pribadi dan pengalaman penyaji, sehingga belum tentu meru-pakan informasi yang paling tepat.</a:t>
            </a:r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AAA1C-3131-9CB2-6BEE-2C2115B3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9BE76-7637-A7B8-119A-3C62D50AC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97FF0-4134-3DFC-1C95-5BE81F61A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EA3AD-73CF-55ED-5B42-35EF11DE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2886E-579D-50BC-93D7-ACB6D89D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A2811F75-46A8-55BD-18DD-35189019BE48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S. Viridi, N. Nuraini, "Self-Motion Mechanism of Chained Spherical Grains Cells", in Symposium on Biomathematics-2013, edited by H. Arimura et al., AIP Conference Proceedings 1587, American Institute of Physics, Melville, NY, 2014, pp. 123-126.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E13656-DCA8-82F0-4628-71BFE9735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31" y="204336"/>
            <a:ext cx="2058361" cy="13006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4E506-1ADD-7EE3-7130-7B2E0635C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13677"/>
            <a:ext cx="704948" cy="1800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F090E6-5737-01D2-5680-B26F95607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040" y="1566340"/>
            <a:ext cx="1544125" cy="24810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7B1914-457B-AE50-2F33-071243ED3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1557" y="322216"/>
            <a:ext cx="2067213" cy="3762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EBA7F6-5DB5-81AB-C141-CEE5840CC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5634" y="102392"/>
            <a:ext cx="3202141" cy="394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05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F98C-5CD3-13AE-6C96-C85562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2B287-44F9-4BFE-3682-9E6FF73BD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0352D-07CE-FF8B-A2B3-FCC1740EA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ADAB1-E83A-A0C3-7960-80C41E86B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5D91B-97B7-31F4-2686-38A76E9DC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08290B04-DA46-BE03-22B6-B27760CAE56A}"/>
              </a:ext>
            </a:extLst>
          </p:cNvPr>
          <p:cNvSpPr/>
          <p:nvPr/>
        </p:nvSpPr>
        <p:spPr>
          <a:xfrm>
            <a:off x="457200" y="4122881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S. Viridi, N. Nuraini, "Simulation of Single Microorganism Motion in Fluid based on Granular Model", in Symposium on Biomathematics-2015, edited by Y. Takeuchi and M. Apri, AIP Conference Proceedings 1723, American Institute of Physics, Melville, NY, 2016, pp. 030022.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A62A09-A674-8964-6558-59B6952D3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67" y="209550"/>
            <a:ext cx="1700899" cy="645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31D5BA-C942-D21E-47ED-C19D35ED3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700" y="279382"/>
            <a:ext cx="4892715" cy="37227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1CDBF2-7D8E-DD29-2A7D-B5D0C117E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37" y="1092407"/>
            <a:ext cx="3479363" cy="298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67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45048-ECEF-BBF9-4780-A00A7816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D1147-5BFC-87E7-A488-5B86D8DBA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1B132-B057-DFE9-1A6C-BDBC0D0CF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136DF-5221-AC1D-9460-FFD071273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03408-0210-4F71-A7B0-BF62C1A2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5381A872-6F5D-E98C-79E2-AD9BE7665A91}"/>
              </a:ext>
            </a:extLst>
          </p:cNvPr>
          <p:cNvSpPr/>
          <p:nvPr/>
        </p:nvSpPr>
        <p:spPr>
          <a:xfrm>
            <a:off x="457200" y="4122881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N. Nuraini, S. Viridi, F. Haryanto, S. N. Khotimah, "Molecular Dynamics Simulation of Microorganism Motion in Fluid Based on Granular Model in the Case of Multiple Simple Push-Pull filaments", in Symposium on Biomathematics-2016, edited by B. Benyamin and Kasbawati, AIP Conference Proceedings 1825, American Institute of Physics, Melville, NY, 2017, pp. 020016.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DF51BC-2026-7077-013F-1CB779670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62" y="141207"/>
            <a:ext cx="3773385" cy="2049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895216-CD2B-2A28-3669-D3235FB0D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7"/>
          <a:stretch/>
        </p:blipFill>
        <p:spPr>
          <a:xfrm>
            <a:off x="304800" y="1962150"/>
            <a:ext cx="4114800" cy="21966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41378E-F679-53EC-B3C5-3521A3DAD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642" y="333117"/>
            <a:ext cx="4267796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59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D1E8-0D35-0683-08D1-077210CF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41A3-33AF-76B6-31E7-3E77AECD9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867CB-2B49-F664-62FC-4E69DA2BB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B21F2-CAF8-5182-5DC2-87828A54C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48C6D-EEB4-8F83-A9CE-B3EAC997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2F5AD7D7-C892-7A73-EBF2-88904999E71A}"/>
              </a:ext>
            </a:extLst>
          </p:cNvPr>
          <p:cNvSpPr/>
          <p:nvPr/>
        </p:nvSpPr>
        <p:spPr>
          <a:xfrm>
            <a:off x="457200" y="4122881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Armi Susandi, Intan Taufik, Pingkan Aditiawati, Sparisoma Viridi, "The relation between agent-based model and susceptible-infected-recovered model for spread of disease", in The 9th National Physics Seminar, (SNF)-2020, edited by Hadi Nasbey, Riser Fahdiran, Widyaningrum Indrasari, Esmar Budi, Fauzi Bakri, Teguh Budi Prayitno, Dewi Muliyati, AIP Conference Proceedings 2320, American Institute of Physics, Melville, NY, 2021, pp. 050032.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28F0E-33FB-9C9E-0282-0C9EB51DC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3"/>
          <a:stretch/>
        </p:blipFill>
        <p:spPr>
          <a:xfrm>
            <a:off x="282924" y="69446"/>
            <a:ext cx="8578152" cy="19329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B896F6-F063-B361-2314-B2DCDE8C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920675"/>
            <a:ext cx="69342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8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07C1B-99A7-244D-76BA-5A7D2A03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Catatan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E5897-99D1-F019-76C0-C51203863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Simulasi sistem biologi yang telah dilakukan terkait kedinamis-an biopartikel, baik berupa mikroorganisme ataupun orang.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Ranah ini merupakan ujung akhir dari Bioinformatika.</a:t>
            </a:r>
          </a:p>
          <a:p>
            <a:r>
              <a:rPr lang="en-US"/>
              <a:t>Perlu kolaborasi dan model yang lebih mendalam agar dapat mengaitkan gerak biopartikel dengan informasi genomik.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6BB0F-CE03-FD8F-7ADF-125863D40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DED1E-C2AF-26A9-950F-3AB0FC9B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F48C6-9E54-E8D3-A5E6-86D15636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19BC5-EBDE-FF30-30F9-908FD87B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5" y="2323959"/>
            <a:ext cx="6096851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3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Diskusi</a:t>
            </a:r>
          </a:p>
        </p:txBody>
      </p:sp>
    </p:spTree>
    <p:extLst>
      <p:ext uri="{BB962C8B-B14F-4D97-AF65-F5344CB8AC3E}">
        <p14:creationId xmlns:p14="http://schemas.microsoft.com/office/powerpoint/2010/main" val="2660275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AAA1C-3131-9CB2-6BEE-2C2115B3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Saran dan pertanyaan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9BE76-7637-A7B8-119A-3C62D50AC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Silakan menyampaikan saran</a:t>
            </a:r>
            <a:r>
              <a:rPr lang="en-ID"/>
              <a:t> dan mengajukan pertanyaan.</a:t>
            </a:r>
          </a:p>
          <a:p>
            <a:r>
              <a:rPr lang="en-ID"/>
              <a:t>Mari kita berdiskusi.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97FF0-4134-3DFC-1C95-5BE81F61A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EA3AD-73CF-55ED-5B42-35EF11DE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2886E-579D-50BC-93D7-ACB6D89D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12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BI3209 Pengantar Bioinformatika untuk Biologi</a:t>
            </a:r>
          </a:p>
        </p:txBody>
      </p:sp>
      <p:sp>
        <p:nvSpPr>
          <p:cNvPr id="43011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2023-05-22 | Auditorium CC Timur | ITB Ganesha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70EBE-197A-4ED7-87F9-BAF4AD9A6869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43013" name="Title 6"/>
          <p:cNvSpPr>
            <a:spLocks noGrp="1"/>
          </p:cNvSpPr>
          <p:nvPr>
            <p:ph type="title" idx="4294967295"/>
          </p:nvPr>
        </p:nvSpPr>
        <p:spPr>
          <a:xfrm>
            <a:off x="457200" y="2091929"/>
            <a:ext cx="8229600" cy="857250"/>
          </a:xfrm>
        </p:spPr>
        <p:txBody>
          <a:bodyPr/>
          <a:lstStyle/>
          <a:p>
            <a:pPr eaLnBrk="1" hangingPunct="1"/>
            <a:r>
              <a:rPr lang="en-US"/>
              <a:t>Terima kasih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Kerangka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tabLst>
                <a:tab pos="3657600" algn="r"/>
              </a:tabLst>
            </a:pPr>
            <a:r>
              <a:rPr lang="en-US"/>
              <a:t>Model	6</a:t>
            </a:r>
          </a:p>
          <a:p>
            <a:pPr>
              <a:tabLst>
                <a:tab pos="3657600" algn="r"/>
              </a:tabLst>
            </a:pPr>
            <a:r>
              <a:rPr lang="en-US"/>
              <a:t>Simulasi	14</a:t>
            </a:r>
          </a:p>
          <a:p>
            <a:pPr>
              <a:tabLst>
                <a:tab pos="3657600" algn="r"/>
              </a:tabLst>
            </a:pPr>
            <a:r>
              <a:rPr lang="en-US"/>
              <a:t>Akurasi dan keseder-</a:t>
            </a:r>
            <a:br>
              <a:rPr lang="en-US"/>
            </a:br>
            <a:r>
              <a:rPr lang="en-US"/>
              <a:t>hanaan	22</a:t>
            </a:r>
          </a:p>
          <a:p>
            <a:pPr>
              <a:tabLst>
                <a:tab pos="3657600" algn="r"/>
              </a:tabLst>
            </a:pPr>
            <a:r>
              <a:rPr lang="en-US"/>
              <a:t>Bioinformatika	32</a:t>
            </a:r>
          </a:p>
          <a:p>
            <a:pPr>
              <a:tabLst>
                <a:tab pos="3657600" algn="r"/>
              </a:tabLst>
            </a:pPr>
            <a:r>
              <a:rPr lang="en-US"/>
              <a:t>Fiksi atau impian?	36</a:t>
            </a:r>
          </a:p>
          <a:p>
            <a:pPr>
              <a:tabLst>
                <a:tab pos="3657600" algn="r"/>
              </a:tabLst>
            </a:pPr>
            <a:endParaRPr lang="en-US"/>
          </a:p>
          <a:p>
            <a:pPr>
              <a:tabLst>
                <a:tab pos="3657600" algn="r"/>
              </a:tabLst>
            </a:pP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tabLst>
                <a:tab pos="3657600" algn="r"/>
              </a:tabLst>
            </a:pPr>
            <a:r>
              <a:rPr lang="en-US"/>
              <a:t>Penelitian (penyaji)</a:t>
            </a:r>
            <a:br>
              <a:rPr lang="en-US"/>
            </a:br>
            <a:r>
              <a:rPr lang="en-US"/>
              <a:t>saat ini	39</a:t>
            </a:r>
          </a:p>
          <a:p>
            <a:pPr>
              <a:tabLst>
                <a:tab pos="3657600" algn="r"/>
              </a:tabLst>
            </a:pPr>
            <a:r>
              <a:rPr lang="en-US"/>
              <a:t>Diskusi	–3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282B95-DEC4-4DAB-B860-318CD0CDE35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Model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A570-3E27-DC6D-135F-F1BE3CF0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B17EF-8078-EDAC-281A-9226C10F7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A model is a product (physical or digital) that represents a system of interest.</a:t>
            </a:r>
          </a:p>
          <a:p>
            <a:r>
              <a:rPr lang="en-ID"/>
              <a:t>A model is similar to but simpler than the system it represents, while approximating most of the same salient features of the real system as close as possible.</a:t>
            </a:r>
          </a:p>
          <a:p>
            <a:r>
              <a:rPr lang="en-ID"/>
              <a:t>A good model is a judicious tradeoff between realism and simplicity.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C2E71-D87E-B262-2244-6D5E605B7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6AE04-B451-3CE5-CF37-A00CA5C61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DC82C-9EE6-9952-3B48-9601BBC5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Rectangle 6">
            <a:hlinkClick r:id="rId2"/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Vinod Kumar Soni, “Answer to What is the difference between simulation and modeling?”, ResearchGate, 21 Feb 2020,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https://www.researchgate.net/post/What_is_the_difference_between_simulation_and_modeling</a:t>
            </a:r>
            <a:r>
              <a:rPr lang="en-US" sz="1200">
                <a:latin typeface="+mn-lt"/>
              </a:rPr>
              <a:t> [20230519].</a:t>
            </a:r>
          </a:p>
        </p:txBody>
      </p:sp>
    </p:spTree>
    <p:extLst>
      <p:ext uri="{BB962C8B-B14F-4D97-AF65-F5344CB8AC3E}">
        <p14:creationId xmlns:p14="http://schemas.microsoft.com/office/powerpoint/2010/main" val="35755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/>
              <a:t>Model (lanj.)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/>
              <a:t>A key feature of a model is manipulability.</a:t>
            </a:r>
          </a:p>
          <a:p>
            <a:r>
              <a:rPr lang="en-ID"/>
              <a:t>A model can be:</a:t>
            </a:r>
          </a:p>
          <a:p>
            <a:pPr lvl="1"/>
            <a:r>
              <a:rPr lang="en-ID"/>
              <a:t>a physical model (for example a physical architectural house scale model, a model aircraft, a fashion mannequin, or a model organism in biology research); or</a:t>
            </a:r>
          </a:p>
          <a:p>
            <a:pPr lvl="1"/>
            <a:r>
              <a:rPr lang="en-ID"/>
              <a:t>a conceptual model (for example a computer model, a statistical or mathematical model, a business model).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A88C8-5767-7BE5-C2DA-EA26508F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688C4-CB90-BB25-ED36-7F55995DB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8AC32-5D60-AAF4-BB0C-79C31AB3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BI3209 Pengantar Bioinformatika untuk Biologi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944A-E565-BFEC-2883-2A7601300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2023-05-22 | Auditorium CC Timur | ITB Ganesha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0A104-BE90-4A1A-7210-941FF2A3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Rectangle 6">
            <a:hlinkClick r:id="rId2"/>
            <a:extLst>
              <a:ext uri="{FF2B5EF4-FFF2-40B4-BE49-F238E27FC236}">
                <a16:creationId xmlns:a16="http://schemas.microsoft.com/office/drawing/2014/main" id="{03747890-93B9-D383-2C0F-1F1A5CD783A0}"/>
              </a:ext>
            </a:extLst>
          </p:cNvPr>
          <p:cNvSpPr/>
          <p:nvPr/>
        </p:nvSpPr>
        <p:spPr>
          <a:xfrm>
            <a:off x="457200" y="412288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n-lt"/>
              </a:rPr>
              <a:t>Aman Crafts, “Cardboard House Model Making | How To Make Miniature House From Cardboard | Cardboard House Project”, YouTube, 10.04.2022, url </a:t>
            </a:r>
            <a:r>
              <a:rPr lang="en-US" sz="1200">
                <a:solidFill>
                  <a:srgbClr val="0070C0"/>
                </a:solidFill>
                <a:latin typeface="+mn-lt"/>
              </a:rPr>
              <a:t>https://www.youtube.com/watch?v=_PvjdZIbgVg</a:t>
            </a:r>
            <a:r>
              <a:rPr lang="en-US" sz="1200">
                <a:latin typeface="+mn-lt"/>
              </a:rPr>
              <a:t> [20230519].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E8F877-BE14-83BC-A16C-714F11C89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85750"/>
            <a:ext cx="4410075" cy="370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2625BE-12FC-7339-B45B-D6AB667DA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608" y="285750"/>
            <a:ext cx="3432992" cy="1819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63C37F-D21D-A48A-7E92-F69BF3D54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608" y="1988944"/>
            <a:ext cx="3432992" cy="20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37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8180</TotalTime>
  <Words>2304</Words>
  <Application>Microsoft Office PowerPoint</Application>
  <PresentationFormat>On-screen Show (16:9)</PresentationFormat>
  <Paragraphs>254</Paragraphs>
  <Slides>47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Cambria Math</vt:lpstr>
      <vt:lpstr>Consolas</vt:lpstr>
      <vt:lpstr>Office Theme</vt:lpstr>
      <vt:lpstr>Linking Biological Data with Modeling and Simulation Bioinformatics Student Symposium</vt:lpstr>
      <vt:lpstr>PowerPoint Presentation</vt:lpstr>
      <vt:lpstr>Silakan berdiskusi asinkron setelah simposium ini di https://github.com/dudung/bi3209-00-2022-2/issues/1</vt:lpstr>
      <vt:lpstr>Keterangan (disclaimer)</vt:lpstr>
      <vt:lpstr>Kerangka</vt:lpstr>
      <vt:lpstr>PowerPoint Presentation</vt:lpstr>
      <vt:lpstr>Model</vt:lpstr>
      <vt:lpstr>Model (lanj.)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</vt:lpstr>
      <vt:lpstr>Simulation (lanj.)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Accuracy vs simplicity</vt:lpstr>
      <vt:lpstr>PowerPoint Presentation</vt:lpstr>
      <vt:lpstr>Simple model is preferred over a complex one</vt:lpstr>
      <vt:lpstr>Gerak parabola</vt:lpstr>
      <vt:lpstr>PowerPoint Presentation</vt:lpstr>
      <vt:lpstr>PowerPoint Presentation</vt:lpstr>
      <vt:lpstr>PowerPoint Presentation</vt:lpstr>
      <vt:lpstr>Formula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Catatan</vt:lpstr>
      <vt:lpstr>PowerPoint Presentation</vt:lpstr>
      <vt:lpstr>Saran dan pertanyaan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Fisika | Teknologi Informasi dan Komunikasi</dc:title>
  <dc:creator>Sparisoma Viridi</dc:creator>
  <cp:lastModifiedBy>Sparisoma Viridi</cp:lastModifiedBy>
  <cp:revision>1479</cp:revision>
  <dcterms:created xsi:type="dcterms:W3CDTF">2012-12-06T09:55:31Z</dcterms:created>
  <dcterms:modified xsi:type="dcterms:W3CDTF">2023-05-22T01:26:47Z</dcterms:modified>
</cp:coreProperties>
</file>